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Montserrat"/>
      <p:regular r:id="rId17"/>
    </p:embeddedFont>
    <p:embeddedFont>
      <p:font typeface="Montserrat"/>
      <p:regular r:id="rId18"/>
    </p:embeddedFont>
    <p:embeddedFont>
      <p:font typeface="Montserrat"/>
      <p:regular r:id="rId19"/>
    </p:embeddedFont>
    <p:embeddedFont>
      <p:font typeface="Montserrat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3-1.png>
</file>

<file path=ppt/media/image-4-1.png>
</file>

<file path=ppt/media/image-5-1.png>
</file>

<file path=ppt/media/image-6-1.png>
</file>

<file path=ppt/media/image-6-2.svg>
</file>

<file path=ppt/media/image-6-3.png>
</file>

<file path=ppt/media/image-6-4.svg>
</file>

<file path=ppt/media/image-6-5.png>
</file>

<file path=ppt/media/image-7-1.png>
</file>

<file path=ppt/media/image-8-1.png>
</file>

<file path=ppt/media/image-9-1.png>
</file>

<file path=ppt/media/image-9-10.svg>
</file>

<file path=ppt/media/image-9-2.svg>
</file>

<file path=ppt/media/image-9-3.png>
</file>

<file path=ppt/media/image-9-4.svg>
</file>

<file path=ppt/media/image-9-5.png>
</file>

<file path=ppt/media/image-9-6.svg>
</file>

<file path=ppt/media/image-9-7.png>
</file>

<file path=ppt/media/image-9-8.svg>
</file>

<file path=ppt/media/image-9-9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svg"/><Relationship Id="rId3" Type="http://schemas.openxmlformats.org/officeDocument/2006/relationships/image" Target="../media/image-6-3.png"/><Relationship Id="rId4" Type="http://schemas.openxmlformats.org/officeDocument/2006/relationships/image" Target="../media/image-6-4.svg"/><Relationship Id="rId5" Type="http://schemas.openxmlformats.org/officeDocument/2006/relationships/image" Target="../media/image-6-5.png"/><Relationship Id="rId6" Type="http://schemas.openxmlformats.org/officeDocument/2006/relationships/slideLayout" Target="../slideLayouts/slideLayout7.xml"/><Relationship Id="rId7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svg"/><Relationship Id="rId3" Type="http://schemas.openxmlformats.org/officeDocument/2006/relationships/image" Target="../media/image-9-3.png"/><Relationship Id="rId4" Type="http://schemas.openxmlformats.org/officeDocument/2006/relationships/image" Target="../media/image-9-4.svg"/><Relationship Id="rId5" Type="http://schemas.openxmlformats.org/officeDocument/2006/relationships/image" Target="../media/image-9-5.png"/><Relationship Id="rId6" Type="http://schemas.openxmlformats.org/officeDocument/2006/relationships/image" Target="../media/image-9-6.svg"/><Relationship Id="rId7" Type="http://schemas.openxmlformats.org/officeDocument/2006/relationships/image" Target="../media/image-9-7.png"/><Relationship Id="rId8" Type="http://schemas.openxmlformats.org/officeDocument/2006/relationships/image" Target="../media/image-9-8.svg"/><Relationship Id="rId9" Type="http://schemas.openxmlformats.org/officeDocument/2006/relationships/image" Target="../media/image-9-9.png"/><Relationship Id="rId10" Type="http://schemas.openxmlformats.org/officeDocument/2006/relationships/image" Target="../media/image-9-10.svg"/><Relationship Id="rId11" Type="http://schemas.openxmlformats.org/officeDocument/2006/relationships/slideLayout" Target="../slideLayouts/slideLayout10.xml"/><Relationship Id="rId1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654737"/>
            <a:ext cx="7556421" cy="1695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650"/>
              </a:lnSpc>
              <a:buNone/>
            </a:pPr>
            <a:r>
              <a:rPr lang="en-US" sz="5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Customer Shopping Behaviour Analysis</a:t>
            </a:r>
            <a:endParaRPr lang="en-US" sz="5100" dirty="0"/>
          </a:p>
        </p:txBody>
      </p:sp>
      <p:sp>
        <p:nvSpPr>
          <p:cNvPr id="4" name="Text 1"/>
          <p:cNvSpPr/>
          <p:nvPr/>
        </p:nvSpPr>
        <p:spPr>
          <a:xfrm>
            <a:off x="793790" y="4690348"/>
            <a:ext cx="7556421" cy="884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Uncovering spending patterns, customer segments, product preferences, and subscription behaviour from </a:t>
            </a:r>
            <a:pPr algn="l" indent="0" marL="0">
              <a:lnSpc>
                <a:spcPts val="2300"/>
              </a:lnSpc>
              <a:buNone/>
            </a:pPr>
            <a:r>
              <a:rPr lang="en-US" sz="17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3,900 transactional records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to guide strategic business decisions.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97838"/>
            <a:ext cx="6521291" cy="847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650"/>
              </a:lnSpc>
              <a:buNone/>
            </a:pPr>
            <a:r>
              <a:rPr lang="en-US" sz="5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Key Takeaways</a:t>
            </a:r>
            <a:endParaRPr lang="en-US" sz="5100" dirty="0"/>
          </a:p>
        </p:txBody>
      </p:sp>
      <p:sp>
        <p:nvSpPr>
          <p:cNvPr id="4" name="Shape 1"/>
          <p:cNvSpPr/>
          <p:nvPr/>
        </p:nvSpPr>
        <p:spPr>
          <a:xfrm>
            <a:off x="793790" y="1985724"/>
            <a:ext cx="7556421" cy="1664137"/>
          </a:xfrm>
          <a:prstGeom prst="roundRect">
            <a:avLst>
              <a:gd name="adj" fmla="val 8792"/>
            </a:avLst>
          </a:prstGeom>
          <a:solidFill>
            <a:srgbClr val="FFFFF4">
              <a:alpha val="95000"/>
            </a:srgbClr>
          </a:solidFill>
          <a:ln w="30480">
            <a:solidFill>
              <a:srgbClr val="FFE0CC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63310" y="1985724"/>
            <a:ext cx="121920" cy="1664137"/>
          </a:xfrm>
          <a:prstGeom prst="roundRect">
            <a:avLst>
              <a:gd name="adj" fmla="val 78139"/>
            </a:avLst>
          </a:prstGeom>
          <a:solidFill>
            <a:srgbClr val="FF954F"/>
          </a:solidFill>
          <a:ln/>
        </p:spPr>
      </p:sp>
      <p:sp>
        <p:nvSpPr>
          <p:cNvPr id="6" name="Text 3"/>
          <p:cNvSpPr/>
          <p:nvPr/>
        </p:nvSpPr>
        <p:spPr>
          <a:xfrm>
            <a:off x="1142524" y="2243018"/>
            <a:ext cx="354127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Data-Driven Foundation</a:t>
            </a:r>
            <a:endParaRPr lang="en-US" sz="2550" dirty="0"/>
          </a:p>
        </p:txBody>
      </p:sp>
      <p:sp>
        <p:nvSpPr>
          <p:cNvPr id="7" name="Text 4"/>
          <p:cNvSpPr/>
          <p:nvPr/>
        </p:nvSpPr>
        <p:spPr>
          <a:xfrm>
            <a:off x="1142524" y="2802969"/>
            <a:ext cx="6950393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3,900 records cleaned and enriched using Python, then analysed in PostgreSQL for robust business insights.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93790" y="3876675"/>
            <a:ext cx="7556421" cy="1664137"/>
          </a:xfrm>
          <a:prstGeom prst="roundRect">
            <a:avLst>
              <a:gd name="adj" fmla="val 8792"/>
            </a:avLst>
          </a:prstGeom>
          <a:solidFill>
            <a:srgbClr val="FFFFF4">
              <a:alpha val="95000"/>
            </a:srgbClr>
          </a:solidFill>
          <a:ln w="30480">
            <a:solidFill>
              <a:srgbClr val="FFE0CC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763310" y="3876675"/>
            <a:ext cx="121920" cy="1664137"/>
          </a:xfrm>
          <a:prstGeom prst="roundRect">
            <a:avLst>
              <a:gd name="adj" fmla="val 78139"/>
            </a:avLst>
          </a:prstGeom>
          <a:solidFill>
            <a:srgbClr val="FF954F"/>
          </a:solidFill>
          <a:ln/>
        </p:spPr>
      </p:sp>
      <p:sp>
        <p:nvSpPr>
          <p:cNvPr id="10" name="Text 7"/>
          <p:cNvSpPr/>
          <p:nvPr/>
        </p:nvSpPr>
        <p:spPr>
          <a:xfrm>
            <a:off x="1142524" y="4133969"/>
            <a:ext cx="6080284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Subscribers &amp; Loyal Buyers Drive Revenue</a:t>
            </a:r>
            <a:endParaRPr lang="en-US" sz="2550" dirty="0"/>
          </a:p>
        </p:txBody>
      </p:sp>
      <p:sp>
        <p:nvSpPr>
          <p:cNvPr id="11" name="Text 8"/>
          <p:cNvSpPr/>
          <p:nvPr/>
        </p:nvSpPr>
        <p:spPr>
          <a:xfrm>
            <a:off x="1142524" y="4693920"/>
            <a:ext cx="6950393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Repeat buyers and subscribers consistently outspend other segments — retention is key.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767626"/>
            <a:ext cx="7556421" cy="1664137"/>
          </a:xfrm>
          <a:prstGeom prst="roundRect">
            <a:avLst>
              <a:gd name="adj" fmla="val 8792"/>
            </a:avLst>
          </a:prstGeom>
          <a:solidFill>
            <a:srgbClr val="FFFFF4">
              <a:alpha val="95000"/>
            </a:srgbClr>
          </a:solidFill>
          <a:ln w="30480">
            <a:solidFill>
              <a:srgbClr val="FFE0CC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763310" y="5767626"/>
            <a:ext cx="121920" cy="1664137"/>
          </a:xfrm>
          <a:prstGeom prst="roundRect">
            <a:avLst>
              <a:gd name="adj" fmla="val 78139"/>
            </a:avLst>
          </a:prstGeom>
          <a:solidFill>
            <a:srgbClr val="FF954F"/>
          </a:solidFill>
          <a:ln/>
        </p:spPr>
      </p:sp>
      <p:sp>
        <p:nvSpPr>
          <p:cNvPr id="14" name="Text 11"/>
          <p:cNvSpPr/>
          <p:nvPr/>
        </p:nvSpPr>
        <p:spPr>
          <a:xfrm>
            <a:off x="1142524" y="6024920"/>
            <a:ext cx="3385304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Actionable Intelligence</a:t>
            </a:r>
            <a:endParaRPr lang="en-US" sz="2550" dirty="0"/>
          </a:p>
        </p:txBody>
      </p:sp>
      <p:sp>
        <p:nvSpPr>
          <p:cNvPr id="15" name="Text 12"/>
          <p:cNvSpPr/>
          <p:nvPr/>
        </p:nvSpPr>
        <p:spPr>
          <a:xfrm>
            <a:off x="1142524" y="6584871"/>
            <a:ext cx="6950393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From discount policy to age-targeted campaigns, every recommendation is grounded in transactional evidence.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12094"/>
            <a:ext cx="6521291" cy="847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650"/>
              </a:lnSpc>
              <a:buNone/>
            </a:pPr>
            <a:r>
              <a:rPr lang="en-US" sz="5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Dataset at a Glance</a:t>
            </a:r>
            <a:endParaRPr lang="en-US" sz="5100" dirty="0"/>
          </a:p>
        </p:txBody>
      </p:sp>
      <p:sp>
        <p:nvSpPr>
          <p:cNvPr id="3" name="Text 1"/>
          <p:cNvSpPr/>
          <p:nvPr/>
        </p:nvSpPr>
        <p:spPr>
          <a:xfrm>
            <a:off x="793790" y="2926794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3,900</a:t>
            </a:r>
            <a:endParaRPr lang="en-US" sz="5850" dirty="0"/>
          </a:p>
        </p:txBody>
      </p:sp>
      <p:sp>
        <p:nvSpPr>
          <p:cNvPr id="4" name="Text 2"/>
          <p:cNvSpPr/>
          <p:nvPr/>
        </p:nvSpPr>
        <p:spPr>
          <a:xfrm>
            <a:off x="1242774" y="3958590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Purchases</a:t>
            </a:r>
            <a:endParaRPr lang="en-US" sz="2550" dirty="0"/>
          </a:p>
        </p:txBody>
      </p:sp>
      <p:sp>
        <p:nvSpPr>
          <p:cNvPr id="5" name="Text 3"/>
          <p:cNvSpPr/>
          <p:nvPr/>
        </p:nvSpPr>
        <p:spPr>
          <a:xfrm>
            <a:off x="793790" y="4518541"/>
            <a:ext cx="4158615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Total transactional rows analysed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235893" y="2926794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18</a:t>
            </a:r>
            <a:endParaRPr lang="en-US" sz="5850" dirty="0"/>
          </a:p>
        </p:txBody>
      </p:sp>
      <p:sp>
        <p:nvSpPr>
          <p:cNvPr id="7" name="Text 5"/>
          <p:cNvSpPr/>
          <p:nvPr/>
        </p:nvSpPr>
        <p:spPr>
          <a:xfrm>
            <a:off x="5684877" y="3958590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Columns</a:t>
            </a:r>
            <a:endParaRPr lang="en-US" sz="2550" dirty="0"/>
          </a:p>
        </p:txBody>
      </p:sp>
      <p:sp>
        <p:nvSpPr>
          <p:cNvPr id="8" name="Text 6"/>
          <p:cNvSpPr/>
          <p:nvPr/>
        </p:nvSpPr>
        <p:spPr>
          <a:xfrm>
            <a:off x="5235893" y="4518541"/>
            <a:ext cx="4158615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Rich feature set per transaction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677995" y="2926794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37</a:t>
            </a:r>
            <a:endParaRPr lang="en-US" sz="5850" dirty="0"/>
          </a:p>
        </p:txBody>
      </p:sp>
      <p:sp>
        <p:nvSpPr>
          <p:cNvPr id="10" name="Text 8"/>
          <p:cNvSpPr/>
          <p:nvPr/>
        </p:nvSpPr>
        <p:spPr>
          <a:xfrm>
            <a:off x="10126980" y="3958590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Missing Values</a:t>
            </a:r>
            <a:endParaRPr lang="en-US" sz="2550" dirty="0"/>
          </a:p>
        </p:txBody>
      </p:sp>
      <p:sp>
        <p:nvSpPr>
          <p:cNvPr id="11" name="Text 9"/>
          <p:cNvSpPr/>
          <p:nvPr/>
        </p:nvSpPr>
        <p:spPr>
          <a:xfrm>
            <a:off x="9677995" y="4518541"/>
            <a:ext cx="4158615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 Review Rating column only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5068491"/>
            <a:ext cx="4196358" cy="1648897"/>
          </a:xfrm>
          <a:prstGeom prst="roundRect">
            <a:avLst>
              <a:gd name="adj" fmla="val 5778"/>
            </a:avLst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1043464" y="5318165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Demographics</a:t>
            </a:r>
            <a:endParaRPr lang="en-US" sz="2550" dirty="0"/>
          </a:p>
        </p:txBody>
      </p:sp>
      <p:sp>
        <p:nvSpPr>
          <p:cNvPr id="14" name="Text 12"/>
          <p:cNvSpPr/>
          <p:nvPr/>
        </p:nvSpPr>
        <p:spPr>
          <a:xfrm>
            <a:off x="1043464" y="5878116"/>
            <a:ext cx="3697010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Age, Gender, Location, Subscription Status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5216962" y="5068491"/>
            <a:ext cx="4196358" cy="1648897"/>
          </a:xfrm>
          <a:prstGeom prst="roundRect">
            <a:avLst>
              <a:gd name="adj" fmla="val 5778"/>
            </a:avLst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5466636" y="5318165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Purchase Details</a:t>
            </a:r>
            <a:endParaRPr lang="en-US" sz="2550" dirty="0"/>
          </a:p>
        </p:txBody>
      </p:sp>
      <p:sp>
        <p:nvSpPr>
          <p:cNvPr id="17" name="Text 15"/>
          <p:cNvSpPr/>
          <p:nvPr/>
        </p:nvSpPr>
        <p:spPr>
          <a:xfrm>
            <a:off x="5466636" y="5878116"/>
            <a:ext cx="3697010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Item, Category, Amount, Season, Size, Colour</a:t>
            </a:r>
            <a:endParaRPr lang="en-US" sz="1750" dirty="0"/>
          </a:p>
        </p:txBody>
      </p:sp>
      <p:sp>
        <p:nvSpPr>
          <p:cNvPr id="18" name="Shape 16"/>
          <p:cNvSpPr/>
          <p:nvPr/>
        </p:nvSpPr>
        <p:spPr>
          <a:xfrm>
            <a:off x="9640133" y="5068491"/>
            <a:ext cx="4196358" cy="1648897"/>
          </a:xfrm>
          <a:prstGeom prst="roundRect">
            <a:avLst>
              <a:gd name="adj" fmla="val 5778"/>
            </a:avLst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9889808" y="5318165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Behaviour</a:t>
            </a:r>
            <a:endParaRPr lang="en-US" sz="2550" dirty="0"/>
          </a:p>
        </p:txBody>
      </p:sp>
      <p:sp>
        <p:nvSpPr>
          <p:cNvPr id="20" name="Text 18"/>
          <p:cNvSpPr/>
          <p:nvPr/>
        </p:nvSpPr>
        <p:spPr>
          <a:xfrm>
            <a:off x="9889808" y="5878116"/>
            <a:ext cx="3697010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Discounts, Promo Codes, Frequency, Ratings, Shipping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2691" y="1214795"/>
            <a:ext cx="5741313" cy="6115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00"/>
              </a:lnSpc>
              <a:buNone/>
            </a:pPr>
            <a:r>
              <a:rPr lang="en-US" sz="37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Data Preparation in Python</a:t>
            </a:r>
            <a:endParaRPr lang="en-US" sz="3700" dirty="0"/>
          </a:p>
        </p:txBody>
      </p:sp>
      <p:sp>
        <p:nvSpPr>
          <p:cNvPr id="4" name="Text 1"/>
          <p:cNvSpPr/>
          <p:nvPr/>
        </p:nvSpPr>
        <p:spPr>
          <a:xfrm>
            <a:off x="572691" y="2003346"/>
            <a:ext cx="163592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1250" dirty="0">
                <a:solidFill>
                  <a:srgbClr val="67534F"/>
                </a:solidFill>
                <a:latin typeface="Marcellus Light" pitchFamily="34" charset="0"/>
                <a:ea typeface="Marcellus Light" pitchFamily="34" charset="-122"/>
                <a:cs typeface="Marcellus Light" pitchFamily="34" charset="-120"/>
              </a:rPr>
              <a:t>01</a:t>
            </a:r>
            <a:endParaRPr lang="en-US" sz="1250" dirty="0"/>
          </a:p>
        </p:txBody>
      </p:sp>
      <p:sp>
        <p:nvSpPr>
          <p:cNvPr id="5" name="Shape 2"/>
          <p:cNvSpPr/>
          <p:nvPr/>
        </p:nvSpPr>
        <p:spPr>
          <a:xfrm>
            <a:off x="572691" y="2266593"/>
            <a:ext cx="7998619" cy="22860"/>
          </a:xfrm>
          <a:prstGeom prst="rect">
            <a:avLst/>
          </a:prstGeom>
          <a:solidFill>
            <a:srgbClr val="FF954F"/>
          </a:solidFill>
          <a:ln/>
        </p:spPr>
      </p:sp>
      <p:sp>
        <p:nvSpPr>
          <p:cNvPr id="6" name="Text 3"/>
          <p:cNvSpPr/>
          <p:nvPr/>
        </p:nvSpPr>
        <p:spPr>
          <a:xfrm>
            <a:off x="572691" y="2394109"/>
            <a:ext cx="2352318" cy="3057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8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Load &amp; Explore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572691" y="2770584"/>
            <a:ext cx="7998619" cy="1829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12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Imported dataset with </a:t>
            </a:r>
            <a:pPr algn="l" indent="0" marL="0">
              <a:lnSpc>
                <a:spcPts val="1400"/>
              </a:lnSpc>
              <a:buNone/>
            </a:pPr>
            <a:r>
              <a:rPr lang="en-US" sz="12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pandas</a:t>
            </a:r>
            <a:pPr algn="l" indent="0" marL="0">
              <a:lnSpc>
                <a:spcPts val="1400"/>
              </a:lnSpc>
              <a:buNone/>
            </a:pPr>
            <a:r>
              <a:rPr lang="en-US" sz="12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; used </a:t>
            </a:r>
            <a:pPr algn="l" indent="0" marL="0">
              <a:lnSpc>
                <a:spcPts val="1400"/>
              </a:lnSpc>
              <a:buNone/>
            </a:pPr>
            <a:r>
              <a:rPr lang="en-US" sz="1250" dirty="0">
                <a:solidFill>
                  <a:srgbClr val="67534F"/>
                </a:solidFill>
                <a:highlight>
                  <a:srgbClr val="F2F2E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df.info()</a:t>
            </a:r>
            <a:pPr algn="l" indent="0" marL="0">
              <a:lnSpc>
                <a:spcPts val="1400"/>
              </a:lnSpc>
              <a:buNone/>
            </a:pPr>
            <a:r>
              <a:rPr lang="en-US" sz="12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and </a:t>
            </a:r>
            <a:pPr algn="l" indent="0" marL="0">
              <a:lnSpc>
                <a:spcPts val="1400"/>
              </a:lnSpc>
              <a:buNone/>
            </a:pPr>
            <a:r>
              <a:rPr lang="en-US" sz="1250" dirty="0">
                <a:solidFill>
                  <a:srgbClr val="67534F"/>
                </a:solidFill>
                <a:highlight>
                  <a:srgbClr val="F2F2E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describe()</a:t>
            </a:r>
            <a:pPr algn="l" indent="0" marL="0">
              <a:lnSpc>
                <a:spcPts val="1400"/>
              </a:lnSpc>
              <a:buNone/>
            </a:pPr>
            <a:r>
              <a:rPr lang="en-US" sz="12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for structure and summary statistics.</a:t>
            </a:r>
            <a:endParaRPr lang="en-US" sz="1250" dirty="0"/>
          </a:p>
        </p:txBody>
      </p:sp>
      <p:sp>
        <p:nvSpPr>
          <p:cNvPr id="8" name="Text 5"/>
          <p:cNvSpPr/>
          <p:nvPr/>
        </p:nvSpPr>
        <p:spPr>
          <a:xfrm>
            <a:off x="572691" y="3194209"/>
            <a:ext cx="163592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1250" dirty="0">
                <a:solidFill>
                  <a:srgbClr val="67534F"/>
                </a:solidFill>
                <a:latin typeface="Marcellus Light" pitchFamily="34" charset="0"/>
                <a:ea typeface="Marcellus Light" pitchFamily="34" charset="-122"/>
                <a:cs typeface="Marcellus Light" pitchFamily="34" charset="-120"/>
              </a:rPr>
              <a:t>02</a:t>
            </a:r>
            <a:endParaRPr lang="en-US" sz="1250" dirty="0"/>
          </a:p>
        </p:txBody>
      </p:sp>
      <p:sp>
        <p:nvSpPr>
          <p:cNvPr id="9" name="Shape 6"/>
          <p:cNvSpPr/>
          <p:nvPr/>
        </p:nvSpPr>
        <p:spPr>
          <a:xfrm>
            <a:off x="572691" y="3457456"/>
            <a:ext cx="7998619" cy="22860"/>
          </a:xfrm>
          <a:prstGeom prst="rect">
            <a:avLst/>
          </a:prstGeom>
          <a:solidFill>
            <a:srgbClr val="FF954F"/>
          </a:solidFill>
          <a:ln/>
        </p:spPr>
      </p:sp>
      <p:sp>
        <p:nvSpPr>
          <p:cNvPr id="10" name="Text 7"/>
          <p:cNvSpPr/>
          <p:nvPr/>
        </p:nvSpPr>
        <p:spPr>
          <a:xfrm>
            <a:off x="572691" y="3584972"/>
            <a:ext cx="2352318" cy="3057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8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Clean &amp; Standardise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572691" y="3961448"/>
            <a:ext cx="7998619" cy="3659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12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Imputed missing Review Ratings using </a:t>
            </a:r>
            <a:pPr algn="l" indent="0" marL="0">
              <a:lnSpc>
                <a:spcPts val="1400"/>
              </a:lnSpc>
              <a:buNone/>
            </a:pPr>
            <a:r>
              <a:rPr lang="en-US" sz="12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median per product category</a:t>
            </a:r>
            <a:pPr algn="l" indent="0" marL="0">
              <a:lnSpc>
                <a:spcPts val="1400"/>
              </a:lnSpc>
              <a:buNone/>
            </a:pPr>
            <a:r>
              <a:rPr lang="en-US" sz="12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; renamed columns to snake_case.</a:t>
            </a:r>
            <a:endParaRPr lang="en-US" sz="1250" dirty="0"/>
          </a:p>
        </p:txBody>
      </p:sp>
      <p:sp>
        <p:nvSpPr>
          <p:cNvPr id="12" name="Text 9"/>
          <p:cNvSpPr/>
          <p:nvPr/>
        </p:nvSpPr>
        <p:spPr>
          <a:xfrm>
            <a:off x="572691" y="4568071"/>
            <a:ext cx="163592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1250" dirty="0">
                <a:solidFill>
                  <a:srgbClr val="67534F"/>
                </a:solidFill>
                <a:latin typeface="Marcellus Light" pitchFamily="34" charset="0"/>
                <a:ea typeface="Marcellus Light" pitchFamily="34" charset="-122"/>
                <a:cs typeface="Marcellus Light" pitchFamily="34" charset="-120"/>
              </a:rPr>
              <a:t>03</a:t>
            </a:r>
            <a:endParaRPr lang="en-US" sz="1250" dirty="0"/>
          </a:p>
        </p:txBody>
      </p:sp>
      <p:sp>
        <p:nvSpPr>
          <p:cNvPr id="13" name="Shape 10"/>
          <p:cNvSpPr/>
          <p:nvPr/>
        </p:nvSpPr>
        <p:spPr>
          <a:xfrm>
            <a:off x="572691" y="4831318"/>
            <a:ext cx="7998619" cy="22860"/>
          </a:xfrm>
          <a:prstGeom prst="rect">
            <a:avLst/>
          </a:prstGeom>
          <a:solidFill>
            <a:srgbClr val="FF954F"/>
          </a:solidFill>
          <a:ln/>
        </p:spPr>
      </p:sp>
      <p:sp>
        <p:nvSpPr>
          <p:cNvPr id="14" name="Text 11"/>
          <p:cNvSpPr/>
          <p:nvPr/>
        </p:nvSpPr>
        <p:spPr>
          <a:xfrm>
            <a:off x="572691" y="4958834"/>
            <a:ext cx="2352318" cy="3057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8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Feature Engineering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572691" y="5335310"/>
            <a:ext cx="7998619" cy="3659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12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Created </a:t>
            </a:r>
            <a:pPr algn="l" indent="0" marL="0">
              <a:lnSpc>
                <a:spcPts val="1400"/>
              </a:lnSpc>
              <a:buNone/>
            </a:pPr>
            <a:r>
              <a:rPr lang="en-US" sz="12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age group</a:t>
            </a:r>
            <a:pPr algn="l" indent="0" marL="0">
              <a:lnSpc>
                <a:spcPts val="1400"/>
              </a:lnSpc>
              <a:buNone/>
            </a:pPr>
            <a:r>
              <a:rPr lang="en-US" sz="12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bins and </a:t>
            </a:r>
            <a:pPr algn="l" indent="0" marL="0">
              <a:lnSpc>
                <a:spcPts val="1400"/>
              </a:lnSpc>
              <a:buNone/>
            </a:pPr>
            <a:r>
              <a:rPr lang="en-US" sz="12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purchase_frequency_days</a:t>
            </a:r>
            <a:pPr algn="l" indent="0" marL="0">
              <a:lnSpc>
                <a:spcPts val="1400"/>
              </a:lnSpc>
              <a:buNone/>
            </a:pPr>
            <a:r>
              <a:rPr lang="en-US" sz="12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; dropped redundant </a:t>
            </a:r>
            <a:pPr algn="l" indent="0" marL="0">
              <a:lnSpc>
                <a:spcPts val="1400"/>
              </a:lnSpc>
              <a:buNone/>
            </a:pPr>
            <a:r>
              <a:rPr lang="en-US" sz="1250" dirty="0">
                <a:solidFill>
                  <a:srgbClr val="67534F"/>
                </a:solidFill>
                <a:highlight>
                  <a:srgbClr val="F2F2E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promo_code_used</a:t>
            </a:r>
            <a:pPr algn="l" indent="0" marL="0">
              <a:lnSpc>
                <a:spcPts val="1400"/>
              </a:lnSpc>
              <a:buNone/>
            </a:pPr>
            <a:r>
              <a:rPr lang="en-US" sz="12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column.</a:t>
            </a:r>
            <a:endParaRPr lang="en-US" sz="1250" dirty="0"/>
          </a:p>
        </p:txBody>
      </p:sp>
      <p:sp>
        <p:nvSpPr>
          <p:cNvPr id="16" name="Text 13"/>
          <p:cNvSpPr/>
          <p:nvPr/>
        </p:nvSpPr>
        <p:spPr>
          <a:xfrm>
            <a:off x="572691" y="5941933"/>
            <a:ext cx="163592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1250" dirty="0">
                <a:solidFill>
                  <a:srgbClr val="67534F"/>
                </a:solidFill>
                <a:latin typeface="Marcellus Light" pitchFamily="34" charset="0"/>
                <a:ea typeface="Marcellus Light" pitchFamily="34" charset="-122"/>
                <a:cs typeface="Marcellus Light" pitchFamily="34" charset="-120"/>
              </a:rPr>
              <a:t>04</a:t>
            </a:r>
            <a:endParaRPr lang="en-US" sz="1250" dirty="0"/>
          </a:p>
        </p:txBody>
      </p:sp>
      <p:sp>
        <p:nvSpPr>
          <p:cNvPr id="17" name="Shape 14"/>
          <p:cNvSpPr/>
          <p:nvPr/>
        </p:nvSpPr>
        <p:spPr>
          <a:xfrm>
            <a:off x="572691" y="6205180"/>
            <a:ext cx="7998619" cy="22860"/>
          </a:xfrm>
          <a:prstGeom prst="rect">
            <a:avLst/>
          </a:prstGeom>
          <a:solidFill>
            <a:srgbClr val="FF954F"/>
          </a:solidFill>
          <a:ln/>
        </p:spPr>
      </p:sp>
      <p:sp>
        <p:nvSpPr>
          <p:cNvPr id="18" name="Text 15"/>
          <p:cNvSpPr/>
          <p:nvPr/>
        </p:nvSpPr>
        <p:spPr>
          <a:xfrm>
            <a:off x="572691" y="6332696"/>
            <a:ext cx="2352318" cy="3057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8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Database Integration</a:t>
            </a:r>
            <a:endParaRPr lang="en-US" sz="1850" dirty="0"/>
          </a:p>
        </p:txBody>
      </p:sp>
      <p:sp>
        <p:nvSpPr>
          <p:cNvPr id="19" name="Text 16"/>
          <p:cNvSpPr/>
          <p:nvPr/>
        </p:nvSpPr>
        <p:spPr>
          <a:xfrm>
            <a:off x="572691" y="6709172"/>
            <a:ext cx="7998619" cy="1829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12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Loaded cleaned DataFrame into </a:t>
            </a:r>
            <a:pPr algn="l" indent="0" marL="0">
              <a:lnSpc>
                <a:spcPts val="1400"/>
              </a:lnSpc>
              <a:buNone/>
            </a:pPr>
            <a:r>
              <a:rPr lang="en-US" sz="12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PostgreSQL</a:t>
            </a:r>
            <a:pPr algn="l" indent="0" marL="0">
              <a:lnSpc>
                <a:spcPts val="1400"/>
              </a:lnSpc>
              <a:buNone/>
            </a:pPr>
            <a:r>
              <a:rPr lang="en-US" sz="12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for structured SQL analysis.</a:t>
            </a:r>
            <a:endParaRPr lang="en-US" sz="12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46190"/>
            <a:ext cx="12371308" cy="847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650"/>
              </a:lnSpc>
              <a:buNone/>
            </a:pPr>
            <a:r>
              <a:rPr lang="en-US" sz="5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SQL Analysis: Revenue &amp; Spending Insights</a:t>
            </a:r>
            <a:endParaRPr lang="en-US" sz="51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389227"/>
            <a:ext cx="8284131" cy="463903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638943" y="2569369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Key Revenue Findings</a:t>
            </a:r>
            <a:endParaRPr lang="en-US" sz="2550" dirty="0"/>
          </a:p>
        </p:txBody>
      </p:sp>
      <p:sp>
        <p:nvSpPr>
          <p:cNvPr id="5" name="Text 2"/>
          <p:cNvSpPr/>
          <p:nvPr/>
        </p:nvSpPr>
        <p:spPr>
          <a:xfrm>
            <a:off x="9638943" y="3220045"/>
            <a:ext cx="4205168" cy="37754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Gender: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Male and female customers show comparable total revenue.</a:t>
            </a:r>
            <a:endParaRPr lang="en-US" sz="1750" dirty="0"/>
          </a:p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Subscribers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outspend non-subscribers on average.</a:t>
            </a:r>
            <a:endParaRPr lang="en-US" sz="1750" dirty="0"/>
          </a:p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Express shipping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users tend to spend more per transaction than standard shipping users.</a:t>
            </a:r>
            <a:endParaRPr lang="en-US" sz="1750" dirty="0"/>
          </a:p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High-spending discount users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were identified — spending above average even with discounts applied.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6999" y="960834"/>
            <a:ext cx="12984123" cy="808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350"/>
              </a:lnSpc>
              <a:buNone/>
            </a:pPr>
            <a:r>
              <a:rPr lang="en-US" sz="48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Product Performance &amp; Discount Dependency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756999" y="2871788"/>
            <a:ext cx="3496508" cy="4040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24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Top 5 Products by Rating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756999" y="3482102"/>
            <a:ext cx="4247674" cy="10987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SQL queries surfaced the highest average review-rated products — prime candidates for marketing campaigns.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6999" y="4787027"/>
            <a:ext cx="4231600" cy="4040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24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Discount-Dependent Products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756999" y="5397341"/>
            <a:ext cx="4247674" cy="10987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5 products were flagged with the </a:t>
            </a:r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highest percentage of discounted purchases</a:t>
            </a:r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, signalling potential margin risk.</a:t>
            </a:r>
            <a:endParaRPr lang="en-US" sz="170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39978" y="2310408"/>
            <a:ext cx="8340923" cy="472642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41872"/>
            <a:ext cx="7154108" cy="847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650"/>
              </a:lnSpc>
              <a:buNone/>
            </a:pPr>
            <a:r>
              <a:rPr lang="en-US" sz="5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Customer Segmentation</a:t>
            </a:r>
            <a:endParaRPr lang="en-US" sz="5100" dirty="0"/>
          </a:p>
        </p:txBody>
      </p:sp>
      <p:sp>
        <p:nvSpPr>
          <p:cNvPr id="3" name="Text 1"/>
          <p:cNvSpPr/>
          <p:nvPr/>
        </p:nvSpPr>
        <p:spPr>
          <a:xfrm>
            <a:off x="793790" y="2943225"/>
            <a:ext cx="13042821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Customers were classified into three segments based on purchase history: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493175"/>
            <a:ext cx="13042821" cy="1648897"/>
          </a:xfrm>
          <a:prstGeom prst="roundRect">
            <a:avLst>
              <a:gd name="adj" fmla="val 5778"/>
            </a:avLst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16650" y="3516035"/>
            <a:ext cx="4332327" cy="1603177"/>
          </a:xfrm>
          <a:prstGeom prst="roundRect">
            <a:avLst>
              <a:gd name="adj" fmla="val 5942"/>
            </a:avLst>
          </a:prstGeom>
          <a:solidFill>
            <a:srgbClr val="FFFFF4"/>
          </a:solidFill>
          <a:ln/>
        </p:spPr>
      </p:sp>
      <p:sp>
        <p:nvSpPr>
          <p:cNvPr id="6" name="Text 4"/>
          <p:cNvSpPr/>
          <p:nvPr/>
        </p:nvSpPr>
        <p:spPr>
          <a:xfrm>
            <a:off x="1043464" y="3742849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New</a:t>
            </a:r>
            <a:endParaRPr lang="en-US" sz="2550" dirty="0"/>
          </a:p>
        </p:txBody>
      </p:sp>
      <p:sp>
        <p:nvSpPr>
          <p:cNvPr id="7" name="Text 5"/>
          <p:cNvSpPr/>
          <p:nvPr/>
        </p:nvSpPr>
        <p:spPr>
          <a:xfrm>
            <a:off x="1043464" y="4302800"/>
            <a:ext cx="3538538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First-time buyers with limited purchase history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148977" y="3516035"/>
            <a:ext cx="4332327" cy="1603177"/>
          </a:xfrm>
          <a:prstGeom prst="rect">
            <a:avLst/>
          </a:prstGeom>
          <a:solidFill>
            <a:srgbClr val="FFFFF4"/>
          </a:solidFill>
          <a:ln/>
        </p:spPr>
      </p:sp>
      <p:sp>
        <p:nvSpPr>
          <p:cNvPr id="9" name="Shape 7"/>
          <p:cNvSpPr/>
          <p:nvPr/>
        </p:nvSpPr>
        <p:spPr>
          <a:xfrm>
            <a:off x="5148977" y="3516035"/>
            <a:ext cx="30480" cy="1603177"/>
          </a:xfrm>
          <a:prstGeom prst="roundRect">
            <a:avLst>
              <a:gd name="adj" fmla="val 312558"/>
            </a:avLst>
          </a:prstGeom>
          <a:solidFill>
            <a:srgbClr val="FFE0CC"/>
          </a:solidFill>
          <a:ln/>
        </p:spPr>
      </p:sp>
      <p:sp>
        <p:nvSpPr>
          <p:cNvPr id="10" name="Text 8"/>
          <p:cNvSpPr/>
          <p:nvPr/>
        </p:nvSpPr>
        <p:spPr>
          <a:xfrm>
            <a:off x="5715953" y="3742849"/>
            <a:ext cx="319837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Returning</a:t>
            </a:r>
            <a:endParaRPr lang="en-US" sz="2550" dirty="0"/>
          </a:p>
        </p:txBody>
      </p:sp>
      <p:sp>
        <p:nvSpPr>
          <p:cNvPr id="11" name="Text 9"/>
          <p:cNvSpPr/>
          <p:nvPr/>
        </p:nvSpPr>
        <p:spPr>
          <a:xfrm>
            <a:off x="5715953" y="4302800"/>
            <a:ext cx="3198376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Customers with moderate repeat purchases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4865489" y="4034076"/>
            <a:ext cx="566976" cy="566976"/>
          </a:xfrm>
          <a:prstGeom prst="roundRect">
            <a:avLst>
              <a:gd name="adj" fmla="val 16803"/>
            </a:avLst>
          </a:prstGeom>
          <a:solidFill>
            <a:srgbClr val="FFFFF4">
              <a:alpha val="95000"/>
            </a:srgbClr>
          </a:solidFill>
          <a:ln w="30480">
            <a:solidFill>
              <a:srgbClr val="FFE0CC"/>
            </a:solidFill>
            <a:prstDash val="solid"/>
          </a:ln>
        </p:spPr>
      </p:sp>
      <p:pic>
        <p:nvPicPr>
          <p:cNvPr id="1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5007173" y="4175760"/>
            <a:ext cx="283488" cy="283488"/>
          </a:xfrm>
          <a:prstGeom prst="rect">
            <a:avLst/>
          </a:prstGeom>
        </p:spPr>
      </p:pic>
      <p:sp>
        <p:nvSpPr>
          <p:cNvPr id="14" name="Shape 11"/>
          <p:cNvSpPr/>
          <p:nvPr/>
        </p:nvSpPr>
        <p:spPr>
          <a:xfrm>
            <a:off x="9481304" y="3516035"/>
            <a:ext cx="4332446" cy="1603177"/>
          </a:xfrm>
          <a:prstGeom prst="rect">
            <a:avLst/>
          </a:prstGeom>
          <a:solidFill>
            <a:srgbClr val="FFFFF4"/>
          </a:solidFill>
          <a:ln/>
        </p:spPr>
      </p:sp>
      <p:sp>
        <p:nvSpPr>
          <p:cNvPr id="15" name="Shape 12"/>
          <p:cNvSpPr/>
          <p:nvPr/>
        </p:nvSpPr>
        <p:spPr>
          <a:xfrm>
            <a:off x="9481304" y="3516035"/>
            <a:ext cx="30480" cy="1603177"/>
          </a:xfrm>
          <a:prstGeom prst="roundRect">
            <a:avLst>
              <a:gd name="adj" fmla="val 312558"/>
            </a:avLst>
          </a:prstGeom>
          <a:solidFill>
            <a:srgbClr val="FFE0CC"/>
          </a:solidFill>
          <a:ln/>
        </p:spPr>
      </p:sp>
      <p:sp>
        <p:nvSpPr>
          <p:cNvPr id="16" name="Text 13"/>
          <p:cNvSpPr/>
          <p:nvPr/>
        </p:nvSpPr>
        <p:spPr>
          <a:xfrm>
            <a:off x="10048280" y="3742849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Loyal</a:t>
            </a:r>
            <a:endParaRPr lang="en-US" sz="2550" dirty="0"/>
          </a:p>
        </p:txBody>
      </p:sp>
      <p:sp>
        <p:nvSpPr>
          <p:cNvPr id="17" name="Text 14"/>
          <p:cNvSpPr/>
          <p:nvPr/>
        </p:nvSpPr>
        <p:spPr>
          <a:xfrm>
            <a:off x="10048280" y="4302800"/>
            <a:ext cx="3538657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High-frequency buyers — most likely to subscribe</a:t>
            </a:r>
            <a:endParaRPr lang="en-US" sz="1750" dirty="0"/>
          </a:p>
        </p:txBody>
      </p:sp>
      <p:sp>
        <p:nvSpPr>
          <p:cNvPr id="18" name="Shape 15"/>
          <p:cNvSpPr/>
          <p:nvPr/>
        </p:nvSpPr>
        <p:spPr>
          <a:xfrm>
            <a:off x="9197816" y="4034076"/>
            <a:ext cx="566976" cy="566976"/>
          </a:xfrm>
          <a:prstGeom prst="roundRect">
            <a:avLst>
              <a:gd name="adj" fmla="val 16803"/>
            </a:avLst>
          </a:prstGeom>
          <a:solidFill>
            <a:srgbClr val="FFFFF4">
              <a:alpha val="95000"/>
            </a:srgbClr>
          </a:solidFill>
          <a:ln w="30480">
            <a:solidFill>
              <a:srgbClr val="FFE0CC"/>
            </a:solidFill>
            <a:prstDash val="solid"/>
          </a:ln>
        </p:spPr>
      </p:sp>
      <p:pic>
        <p:nvPicPr>
          <p:cNvPr id="19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339501" y="4175760"/>
            <a:ext cx="283488" cy="283488"/>
          </a:xfrm>
          <a:prstGeom prst="rect">
            <a:avLst/>
          </a:prstGeom>
        </p:spPr>
      </p:pic>
      <p:sp>
        <p:nvSpPr>
          <p:cNvPr id="20" name="Shape 16"/>
          <p:cNvSpPr/>
          <p:nvPr/>
        </p:nvSpPr>
        <p:spPr>
          <a:xfrm>
            <a:off x="793790" y="5397222"/>
            <a:ext cx="13042821" cy="1190506"/>
          </a:xfrm>
          <a:prstGeom prst="roundRect">
            <a:avLst>
              <a:gd name="adj" fmla="val 8002"/>
            </a:avLst>
          </a:prstGeom>
          <a:solidFill>
            <a:srgbClr val="FFD1B3"/>
          </a:solidFill>
          <a:ln/>
        </p:spPr>
      </p:sp>
      <p:pic>
        <p:nvPicPr>
          <p:cNvPr id="21" name="Image 2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0604" y="5710833"/>
            <a:ext cx="283488" cy="226814"/>
          </a:xfrm>
          <a:prstGeom prst="rect">
            <a:avLst/>
          </a:prstGeom>
        </p:spPr>
      </p:pic>
      <p:sp>
        <p:nvSpPr>
          <p:cNvPr id="22" name="Text 17"/>
          <p:cNvSpPr/>
          <p:nvPr/>
        </p:nvSpPr>
        <p:spPr>
          <a:xfrm>
            <a:off x="1530906" y="5680710"/>
            <a:ext cx="12078891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Customers with </a:t>
            </a:r>
            <a:pPr algn="l" indent="0" marL="0">
              <a:lnSpc>
                <a:spcPts val="230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more than 5 purchases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showed a significantly higher likelihood of holding an active subscription.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6166" y="594122"/>
            <a:ext cx="13118068" cy="16149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350"/>
              </a:lnSpc>
              <a:buNone/>
            </a:pPr>
            <a:r>
              <a:rPr lang="en-US" sz="48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Revenue by Age Group &amp; Top Products per Category</a:t>
            </a:r>
            <a:endParaRPr lang="en-US" sz="48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6166" y="2749153"/>
            <a:ext cx="8342233" cy="467153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632990" y="3738205"/>
            <a:ext cx="4049435" cy="4037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24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Top 3 Products per Category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9632990" y="4347686"/>
            <a:ext cx="4248745" cy="10968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SQL identified the most purchased products within each category — enabling smarter inventory and promotional planning.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9632990" y="5629632"/>
            <a:ext cx="4248745" cy="8226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</a:t>
            </a:r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26–45 age band</a:t>
            </a:r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contributes the largest share of total revenue, making them the primary target demographic.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931200"/>
            <a:ext cx="6521291" cy="847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650"/>
              </a:lnSpc>
              <a:buNone/>
            </a:pPr>
            <a:r>
              <a:rPr lang="en-US" sz="5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Power BI Dashboard</a:t>
            </a:r>
            <a:endParaRPr lang="en-US" sz="5100" dirty="0"/>
          </a:p>
        </p:txBody>
      </p:sp>
      <p:sp>
        <p:nvSpPr>
          <p:cNvPr id="4" name="Text 1"/>
          <p:cNvSpPr/>
          <p:nvPr/>
        </p:nvSpPr>
        <p:spPr>
          <a:xfrm>
            <a:off x="793790" y="4119086"/>
            <a:ext cx="7556421" cy="11791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An interactive dashboard was built in </a:t>
            </a:r>
            <a:pPr algn="l" indent="0" marL="0">
              <a:lnSpc>
                <a:spcPts val="2300"/>
              </a:lnSpc>
              <a:buNone/>
            </a:pPr>
            <a:r>
              <a:rPr lang="en-US" sz="17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Power BI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to present all insights visually — enabling stakeholders to explore spending patterns, segment breakdowns, product performance, and subscription trends at a glance.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37298"/>
            <a:ext cx="7973377" cy="847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650"/>
              </a:lnSpc>
              <a:buNone/>
            </a:pPr>
            <a:r>
              <a:rPr lang="en-US" sz="5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Business Recommendations</a:t>
            </a:r>
            <a:endParaRPr lang="en-US" sz="51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793790" y="2538651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3389114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Boost Subscriptions</a:t>
            </a:r>
            <a:endParaRPr lang="en-US" sz="2550" dirty="0"/>
          </a:p>
        </p:txBody>
      </p:sp>
      <p:sp>
        <p:nvSpPr>
          <p:cNvPr id="5" name="Text 2"/>
          <p:cNvSpPr/>
          <p:nvPr/>
        </p:nvSpPr>
        <p:spPr>
          <a:xfrm>
            <a:off x="793790" y="3949065"/>
            <a:ext cx="4158615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Promote exclusive benefits to convert non-subscribers.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35893" y="2538651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35893" y="3389114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Loyalty Programs</a:t>
            </a:r>
            <a:endParaRPr lang="en-US" sz="2550" dirty="0"/>
          </a:p>
        </p:txBody>
      </p:sp>
      <p:sp>
        <p:nvSpPr>
          <p:cNvPr id="8" name="Text 4"/>
          <p:cNvSpPr/>
          <p:nvPr/>
        </p:nvSpPr>
        <p:spPr>
          <a:xfrm>
            <a:off x="5235893" y="3949065"/>
            <a:ext cx="4158615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Reward repeat buyers to move them into the Loyal segment.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677995" y="2538651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677995" y="3389114"/>
            <a:ext cx="3344347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Review Discount Policy</a:t>
            </a:r>
            <a:endParaRPr lang="en-US" sz="2550" dirty="0"/>
          </a:p>
        </p:txBody>
      </p:sp>
      <p:sp>
        <p:nvSpPr>
          <p:cNvPr id="11" name="Text 6"/>
          <p:cNvSpPr/>
          <p:nvPr/>
        </p:nvSpPr>
        <p:spPr>
          <a:xfrm>
            <a:off x="9677995" y="3949065"/>
            <a:ext cx="4158615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Balance sales boosts with margin control on discount-heavy products.</a:t>
            </a:r>
            <a:endParaRPr lang="en-US" sz="17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93790" y="4992291"/>
            <a:ext cx="566976" cy="56697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93790" y="5842754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Targeted Marketing</a:t>
            </a:r>
            <a:endParaRPr lang="en-US" sz="2550" dirty="0"/>
          </a:p>
        </p:txBody>
      </p:sp>
      <p:sp>
        <p:nvSpPr>
          <p:cNvPr id="14" name="Text 8"/>
          <p:cNvSpPr/>
          <p:nvPr/>
        </p:nvSpPr>
        <p:spPr>
          <a:xfrm>
            <a:off x="793790" y="6402705"/>
            <a:ext cx="4158615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Focus on high-revenue age groups and express-shipping users.</a:t>
            </a:r>
            <a:endParaRPr lang="en-US" sz="1750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235893" y="4992291"/>
            <a:ext cx="566976" cy="566976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5235893" y="5842754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Product Positioning</a:t>
            </a:r>
            <a:endParaRPr lang="en-US" sz="2550" dirty="0"/>
          </a:p>
        </p:txBody>
      </p:sp>
      <p:sp>
        <p:nvSpPr>
          <p:cNvPr id="17" name="Text 10"/>
          <p:cNvSpPr/>
          <p:nvPr/>
        </p:nvSpPr>
        <p:spPr>
          <a:xfrm>
            <a:off x="5235893" y="6402705"/>
            <a:ext cx="4158615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Highlight top-rated and best-selling products in campaigns.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2026-02-19T06:50:07Z</dcterms:created>
  <dcterms:modified xsi:type="dcterms:W3CDTF">2026-02-19T06:50:07Z</dcterms:modified>
</cp:coreProperties>
</file>